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4" r:id="rId11"/>
    <p:sldId id="266" r:id="rId12"/>
    <p:sldId id="278" r:id="rId13"/>
    <p:sldId id="279" r:id="rId14"/>
    <p:sldId id="280" r:id="rId15"/>
    <p:sldId id="281" r:id="rId16"/>
    <p:sldId id="282" r:id="rId17"/>
    <p:sldId id="283" r:id="rId18"/>
    <p:sldId id="267" r:id="rId19"/>
    <p:sldId id="269" r:id="rId20"/>
    <p:sldId id="268" r:id="rId21"/>
    <p:sldId id="270" r:id="rId22"/>
    <p:sldId id="271" r:id="rId23"/>
    <p:sldId id="272" r:id="rId24"/>
    <p:sldId id="273" r:id="rId25"/>
    <p:sldId id="274" r:id="rId26"/>
    <p:sldId id="277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5726" autoAdjust="0"/>
  </p:normalViewPr>
  <p:slideViewPr>
    <p:cSldViewPr snapToGrid="0">
      <p:cViewPr varScale="1">
        <p:scale>
          <a:sx n="96" d="100"/>
          <a:sy n="96" d="100"/>
        </p:scale>
        <p:origin x="1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B013-C1A6-4F40-7B2B-CC773DBC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02F89-F6BF-459B-4E3B-84661E4C7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645BD-4B1B-D058-7C50-30D35B13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6301-EE83-7304-FD65-9A95B650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23B7-4352-5545-82AE-29D2614B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D260-ABB5-D053-75D8-A955BDF2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213D4-94AE-1275-C29C-BE37F0619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0C88-9BF3-AF3E-A15B-6FE37448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8173C-E0CE-2D37-C45E-5722AF4E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8E171-42F0-84AB-BFEB-CA2B4260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3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99BBC3-AFA3-34EA-B32A-A89098882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EF1DB-132E-BC57-D009-5242D09E1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448B6-F48B-CFDA-4473-1BA55F4F0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35118-CC21-AC64-3DE5-40764448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267B-716E-5DBD-D8C5-A7BF0F63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6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A8BB-800F-815A-90D5-C583D07E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718A8-0C13-EF86-9E83-9BF8D014C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63D2B-3679-151D-171B-35AF433B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A491-B85A-AEEA-BF51-A65167AA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C594D-4601-C651-3483-044A9CDA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9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C39D-50EB-98FE-7C28-86907B9B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1A3C4-E36F-0A21-4A63-7FB4DA675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6A5D7-EC3A-FC80-BFB8-7CAE5CDD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0A969-47F9-A4F2-0D42-66A3032B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8CF6A-A9B1-5743-6248-AA26D7A7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4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58D3-1BD7-D19E-732F-341D9471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EB88-E70B-9334-B182-0DC218B5A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35966-A21D-DF13-0D2C-B67568438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59867-2F71-CD23-C94A-BA13DE83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5B2C5-1E31-CACB-768B-122BA230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A47BD-5320-3D95-AA09-C23D53E7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7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2473-5B90-C126-FAB1-746A0416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4E273-627F-ACAB-138C-24B395A8F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805C-A0C3-C0B4-8FC3-CAE0C17EC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0EFDB0-1654-27DE-CB1D-28A719062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4AFB3-B753-7392-192C-4BF483D07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2F183-E624-9DCA-F05C-36043560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3684A-FC37-5AEF-A1C9-E4AAEB38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BF85E-1CA5-DFE1-8202-14056310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87CB-E3AD-8AB1-9E5F-F4EF674C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A636A-093C-F9AC-532E-4F30E36E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F0C81-4529-706C-B081-31150CF6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58D69-671B-175D-2FD9-E9E6C566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4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A73BE-1BBC-7CD2-5A61-DF3D28F0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C1CC5-8B9C-EF2A-5D70-724D79DD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D779D-1296-8E97-29D7-D3E7BD10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4517-CF8A-C756-F960-7442BCA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C56F1-58AA-4984-2E71-F55620412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C4A2C-A2F9-7AE2-C14B-AD29D0201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792C2-77E9-2A7C-9ED8-47C781FF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D5B4-71F3-44F7-F450-12327BAA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57025-9D1A-8E57-3846-5E099A91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4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AFE3-3821-132F-D4AE-20242DB3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60FC4F-7628-91E9-CAD4-7C034F1B2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ADBBD-7511-21FA-A79B-5BD1DC72A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8C797-AC1A-DA74-B738-3EF0703A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7DDE5-A0C0-4202-E5DB-25C16F24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8D76-F237-67BF-8621-448460FE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F4489-E7C5-7603-E29A-0B00C514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29CD0-7EB9-80F7-494E-329997126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C198B-DA10-79B8-EDFE-130FE4799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442CF-7C2D-B144-BB6C-DE0764E6EB9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3B-61BC-20E5-F026-BDA45E7C8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4D3E8-C296-C9F6-6899-8ABE44AB1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2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#logging.Logg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#logging.Logger.setLeve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Logger.removeHandler" TargetMode="External"/><Relationship Id="rId7" Type="http://schemas.openxmlformats.org/officeDocument/2006/relationships/hyperlink" Target="https://docs.python.org/3/library/logging.html#filter" TargetMode="External"/><Relationship Id="rId2" Type="http://schemas.openxmlformats.org/officeDocument/2006/relationships/hyperlink" Target="https://docs.python.org/3/library/logging.html#logging.Logger.addHand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Logger.removeFilter" TargetMode="External"/><Relationship Id="rId5" Type="http://schemas.openxmlformats.org/officeDocument/2006/relationships/hyperlink" Target="https://docs.python.org/3/library/logging.html#logging.Logger.addFilter" TargetMode="External"/><Relationship Id="rId4" Type="http://schemas.openxmlformats.org/officeDocument/2006/relationships/hyperlink" Target="https://docs.python.org/3/howto/logging.html#handler-bas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Logger.info" TargetMode="External"/><Relationship Id="rId2" Type="http://schemas.openxmlformats.org/officeDocument/2006/relationships/hyperlink" Target="https://docs.python.org/3/library/logging.html#logging.Logger.debu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Logger.critical" TargetMode="External"/><Relationship Id="rId5" Type="http://schemas.openxmlformats.org/officeDocument/2006/relationships/hyperlink" Target="https://docs.python.org/3/library/logging.html#logging.Logger.error" TargetMode="External"/><Relationship Id="rId4" Type="http://schemas.openxmlformats.org/officeDocument/2006/relationships/hyperlink" Target="https://docs.python.org/3/library/logging.html#logging.Logger.warn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Logger.error" TargetMode="External"/><Relationship Id="rId2" Type="http://schemas.openxmlformats.org/officeDocument/2006/relationships/hyperlink" Target="https://docs.python.org/3/library/logging.html#logging.Logger.excep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logging.html#logging.Logger.lo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#logging.Handl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info" TargetMode="External"/><Relationship Id="rId7" Type="http://schemas.openxmlformats.org/officeDocument/2006/relationships/hyperlink" Target="https://docs.python.org/3/library/functions.html#print" TargetMode="External"/><Relationship Id="rId2" Type="http://schemas.openxmlformats.org/officeDocument/2006/relationships/hyperlink" Target="https://docs.python.org/3/library/logging.html#logging.debu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critical" TargetMode="External"/><Relationship Id="rId5" Type="http://schemas.openxmlformats.org/officeDocument/2006/relationships/hyperlink" Target="https://docs.python.org/3/library/logging.html#logging.error" TargetMode="External"/><Relationship Id="rId4" Type="http://schemas.openxmlformats.org/officeDocument/2006/relationships/hyperlink" Target="https://docs.python.org/3/library/logging.html#logging.warn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warning" TargetMode="External"/><Relationship Id="rId2" Type="http://schemas.openxmlformats.org/officeDocument/2006/relationships/hyperlink" Target="https://docs.python.org/3/library/warnings.html#warnings.w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critical" TargetMode="External"/><Relationship Id="rId5" Type="http://schemas.openxmlformats.org/officeDocument/2006/relationships/hyperlink" Target="https://docs.python.org/3/library/logging.html#logging.exception" TargetMode="External"/><Relationship Id="rId4" Type="http://schemas.openxmlformats.org/officeDocument/2006/relationships/hyperlink" Target="https://docs.python.org/3/library/logging.html#logging.erro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C3E-33D4-A0D7-C3BD-F602C5B5D3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55754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1F89-4C7D-BCFD-059D-09121EB5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</a:t>
            </a:r>
          </a:p>
        </p:txBody>
      </p:sp>
      <p:pic>
        <p:nvPicPr>
          <p:cNvPr id="5" name="Picture 4" descr="A white rectangular with red green and blue text&#10;&#10;Description automatically generated">
            <a:extLst>
              <a:ext uri="{FF2B5EF4-FFF2-40B4-BE49-F238E27FC236}">
                <a16:creationId xmlns:a16="http://schemas.microsoft.com/office/drawing/2014/main" id="{78C85575-0BB9-8307-F119-501828D1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075"/>
            <a:ext cx="11099547" cy="1726212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64BBB31-D74B-57D8-1F77-B8F1BC6E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7" y="3850851"/>
            <a:ext cx="10431373" cy="16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3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D241-8EA7-F664-786F-4D574551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specific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896C9-6366-A382-A909-4D9C41E65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30" y="1566971"/>
            <a:ext cx="11569595" cy="246169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E6FA09A-F79B-986A-132A-30537337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9" y="4104404"/>
            <a:ext cx="11048523" cy="16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11B2-B75D-2A12-4D90-C1BD3BEE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02A6C-8C5F-FD12-CB73-3F0C2149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developing a command-line task management system for a small team of users. The system should allow users to create tasks, assign them, update statuses, and track deadlines. Instead of using a database, you decide to store task data in text files.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Management:</a:t>
            </a:r>
          </a:p>
          <a:p>
            <a:r>
              <a:rPr lang="en-US" dirty="0"/>
              <a:t>Implement a user registration system where users can sign up and log in. Store user data in a file, including usernames and hashed passwords.</a:t>
            </a:r>
          </a:p>
        </p:txBody>
      </p:sp>
    </p:spTree>
    <p:extLst>
      <p:ext uri="{BB962C8B-B14F-4D97-AF65-F5344CB8AC3E}">
        <p14:creationId xmlns:p14="http://schemas.microsoft.com/office/powerpoint/2010/main" val="587548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code with red text&#10;&#10;Description automatically generated">
            <a:extLst>
              <a:ext uri="{FF2B5EF4-FFF2-40B4-BE49-F238E27FC236}">
                <a16:creationId xmlns:a16="http://schemas.microsoft.com/office/drawing/2014/main" id="{F85BB0AC-816B-09A6-BDA7-2A12E706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2" y="1459020"/>
            <a:ext cx="10825416" cy="23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2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F37A68C0-2A80-C0D8-23DA-A5A63DC5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226270"/>
            <a:ext cx="11501137" cy="305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7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3BC61F3-24F3-62F0-502D-F2A440C4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7" y="1124037"/>
            <a:ext cx="11588485" cy="37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55565C-4BEA-0135-E9F3-C9448214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533400"/>
            <a:ext cx="9823450" cy="61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5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D0C5BB7-A95C-51C3-38D9-866B719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25" y="381000"/>
            <a:ext cx="8693150" cy="63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C877-DB68-B0EB-49BB-9B90BFAA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58296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logging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46E72-AD1C-B8AB-4B61-1444CA82D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155358"/>
            <a:ext cx="11669487" cy="589858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logging library takes a modular approach and offers several categories of components: loggers, handlers, filters, and formatters.</a:t>
            </a:r>
          </a:p>
          <a:p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Loggers expose the interface that application code directly uses.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Handlers send the log records (created by loggers) to the appropriate destination.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Filters provide a finer grained facility for determining which log records to output.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Formatters specify the layout of log records in the final output.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0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7084-4648-E93C-BC15-CB6D9D48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58CF-4BD3-F205-6271-31BB41510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25625"/>
            <a:ext cx="11442700" cy="4351338"/>
          </a:xfrm>
        </p:spPr>
        <p:txBody>
          <a:bodyPr>
            <a:normAutofit/>
          </a:bodyPr>
          <a:lstStyle/>
          <a:p>
            <a:r>
              <a:rPr lang="en-IN" sz="3200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"/>
              </a:rPr>
              <a:t>Logger</a:t>
            </a:r>
            <a:r>
              <a:rPr lang="en-IN" sz="32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objects have a threefold job. </a:t>
            </a:r>
          </a:p>
          <a:p>
            <a:r>
              <a:rPr lang="en-IN" sz="32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First, they expose several methods to application code so that applications can log messages at runtime. </a:t>
            </a:r>
          </a:p>
          <a:p>
            <a:r>
              <a:rPr lang="en-IN" sz="32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Second, logger objects determine which log messages to act upon based upon severity or filter objects. </a:t>
            </a:r>
          </a:p>
          <a:p>
            <a:r>
              <a:rPr lang="en-IN" sz="32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Third, logger objects pass along relevant log messages to all interested log handlers.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301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C457-F84F-5475-54FC-F4125DCD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B789C-3921-0E21-D915-F2CCBC83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 is a means of tracking events that happen when some software runs. 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software’s developer adds logging calls to their code to indicate that certain events have occurred.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 event is described by a descriptive message which can optionally contain variable data</a:t>
            </a:r>
            <a:r>
              <a:rPr lang="en-IN" dirty="0">
                <a:solidFill>
                  <a:srgbClr val="000000"/>
                </a:solidFill>
                <a:latin typeface="Lucida Grande" panose="020B0600040502020204" pitchFamily="34" charset="0"/>
              </a:rPr>
              <a:t>.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9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flowchart&#10;&#10;Description automatically generated">
            <a:extLst>
              <a:ext uri="{FF2B5EF4-FFF2-40B4-BE49-F238E27FC236}">
                <a16:creationId xmlns:a16="http://schemas.microsoft.com/office/drawing/2014/main" id="{3A000001-9FDD-11EF-F7BA-DB503AEAC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4634"/>
            <a:ext cx="9435549" cy="68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9327-05F6-E7FA-138D-66098AFC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B048-1524-F8E6-76EE-9908699C9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logger objects fall into two categories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configuration 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message sending.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199-271D-DE1F-8700-CF7759C7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31BE-CCD3-6643-4F01-F17771B6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setLevel"/>
              </a:rPr>
              <a:t>Logger.setLevel()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specifies the lowest-severity log message a logger will handle.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Lucida Grande" panose="020B0600040502020204" pitchFamily="34" charset="0"/>
              </a:rPr>
              <a:t>W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here debug is the lowest built-in severity level and critical is the highest built-in severity.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0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91F7-C225-6973-E60D-E04224FD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7C381-E593-AA18-35B7-80B49239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addHandler"/>
              </a:rPr>
              <a:t>Logger.addHandler()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and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Logger.removeHandler"/>
              </a:rPr>
              <a:t>Logger.removeHandler()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add and remove handler objects from the logger object. Handlers are covered in more detail in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/>
              </a:rPr>
              <a:t>Handlers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5" tooltip="logging.Logger.addFilter"/>
              </a:rPr>
              <a:t>Logger.addFilter()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and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6" tooltip="logging.Logger.removeFilter"/>
              </a:rPr>
              <a:t>Logger.removeFilter()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add and remove filter objects from the logger object. Filters are covered in more detail in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7"/>
              </a:rPr>
              <a:t>Filter Objects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9CEF-6654-7093-A291-26D93C5C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Lucida Grande" panose="020B0600040502020204" pitchFamily="34" charset="0"/>
              </a:rPr>
              <a:t>M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ethods create log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F9EB4-001C-5B85-3376-D639F15D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debug"/>
              </a:rPr>
              <a:t>Logger.debug()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Logger.info"/>
              </a:rPr>
              <a:t>Logger.info()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 tooltip="logging.Logger.warning"/>
              </a:rPr>
              <a:t>Logger.warning()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5" tooltip="logging.Logger.error"/>
              </a:rPr>
              <a:t>Logger.error()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</a:t>
            </a:r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6" tooltip="logging.Logger.critical"/>
              </a:rPr>
              <a:t>Logger.critical()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6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C509-3F3C-BC21-5986-FD94CC86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638C-1831-565A-F37F-9800B2CC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exception"/>
              </a:rPr>
              <a:t>Logger.exception()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creates a log message similar to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Logger.error"/>
              </a:rPr>
              <a:t>Logger.error()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difference is that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exception"/>
              </a:rPr>
              <a:t>Logger.exception()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dumps a stack trace along with it. Call this method only from an exception handler.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Lucida Grande" panose="020B0600040502020204" pitchFamily="34" charset="0"/>
              </a:rPr>
              <a:t>Creating custom log level</a:t>
            </a:r>
          </a:p>
          <a:p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 tooltip="logging.Logger.log"/>
              </a:rPr>
              <a:t>Logger.log()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takes a log level as an explicit argument. </a:t>
            </a:r>
          </a:p>
        </p:txBody>
      </p:sp>
    </p:spTree>
    <p:extLst>
      <p:ext uri="{BB962C8B-B14F-4D97-AF65-F5344CB8AC3E}">
        <p14:creationId xmlns:p14="http://schemas.microsoft.com/office/powerpoint/2010/main" val="176355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508E-B485-56C6-58F7-B74963C5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63513"/>
            <a:ext cx="10515600" cy="890587"/>
          </a:xfrm>
        </p:spPr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 Levels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BE70FE-DB3D-D298-4C3A-A525C5A59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55387"/>
              </p:ext>
            </p:extLst>
          </p:nvPr>
        </p:nvGraphicFramePr>
        <p:xfrm>
          <a:off x="393700" y="1220788"/>
          <a:ext cx="3530600" cy="3566160"/>
        </p:xfrm>
        <a:graphic>
          <a:graphicData uri="http://schemas.openxmlformats.org/drawingml/2006/table">
            <a:tbl>
              <a:tblPr/>
              <a:tblGrid>
                <a:gridCol w="1952214">
                  <a:extLst>
                    <a:ext uri="{9D8B030D-6E8A-4147-A177-3AD203B41FA5}">
                      <a16:colId xmlns:a16="http://schemas.microsoft.com/office/drawing/2014/main" val="1753683909"/>
                    </a:ext>
                  </a:extLst>
                </a:gridCol>
                <a:gridCol w="1578386">
                  <a:extLst>
                    <a:ext uri="{9D8B030D-6E8A-4147-A177-3AD203B41FA5}">
                      <a16:colId xmlns:a16="http://schemas.microsoft.com/office/drawing/2014/main" val="1419028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Level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Numeric value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7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CRITICAL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042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ERROR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40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06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WARNING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882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INFO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887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DEBUG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3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NOTSET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810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EF80EF-3475-2E8E-B631-68E8D903F5BB}"/>
              </a:ext>
            </a:extLst>
          </p:cNvPr>
          <p:cNvSpPr txBox="1"/>
          <p:nvPr/>
        </p:nvSpPr>
        <p:spPr>
          <a:xfrm>
            <a:off x="4876800" y="1512888"/>
            <a:ext cx="69215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These are primarily of interest if you want to define your own levels</a:t>
            </a:r>
            <a:r>
              <a:rPr lang="en-IN" sz="240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and need them to have specific values relative to the predefined levels. </a:t>
            </a:r>
          </a:p>
          <a:p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If you define a level with the same numeric value, it overwrites the predefined value; the predefined name is lost.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11453-C3EA-A758-73C0-59200CDD7BA1}"/>
              </a:ext>
            </a:extLst>
          </p:cNvPr>
          <p:cNvSpPr txBox="1"/>
          <p:nvPr/>
        </p:nvSpPr>
        <p:spPr>
          <a:xfrm>
            <a:off x="251618" y="5245736"/>
            <a:ext cx="11688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it is possibly </a:t>
            </a:r>
            <a:r>
              <a:rPr lang="en-IN" b="0" i="1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 very bad idea to define custom levels if you are developing a library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 That’s because if multiple library authors all define their own custom levels, there is a chance that the logging output from such multiple libraries used together will be difficult for the using developer to control and/or interpret, because a given numeric value might mean different things for different libraries.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9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19CE-73AB-B968-E892-2C356972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Handlers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8802-CD5C-BEB3-9B52-740997BC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Handler"/>
              </a:rPr>
              <a:t>Handler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objects are responsible for dispatching the appropriate log messages (based on the log messages’ severity) to the handler’s specified destination.</a:t>
            </a:r>
          </a:p>
          <a:p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As an example scenario, an application may want to send all log messages to a </a:t>
            </a:r>
            <a:r>
              <a:rPr lang="en-IN" b="0" i="0" dirty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log file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all log messages of error or higher to 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stdout</a:t>
            </a:r>
            <a:r>
              <a:rPr lang="en-IN" b="0" i="0" dirty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,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and all messages of critical to an </a:t>
            </a:r>
            <a:r>
              <a:rPr lang="en-IN" b="0" i="0" dirty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email address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 This scenario requires </a:t>
            </a:r>
            <a:r>
              <a:rPr lang="en-IN" b="0" i="0" dirty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three individual handlers 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where each handler is responsible for sending messages of a specific severity to a specific 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1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93E4-A18F-8004-B47C-2BCC0306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8" y="0"/>
            <a:ext cx="10515600" cy="708301"/>
          </a:xfrm>
        </p:spPr>
        <p:txBody>
          <a:bodyPr/>
          <a:lstStyle/>
          <a:p>
            <a:r>
              <a:rPr lang="en-US" dirty="0"/>
              <a:t>Convenience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8691E-53BE-44B4-C6D6-43775860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3" y="8656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debug"/>
              </a:rPr>
              <a:t>debug()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info"/>
              </a:rPr>
              <a:t>info()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 tooltip="logging.warning"/>
              </a:rPr>
              <a:t>warning()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5" tooltip="logging.error"/>
              </a:rPr>
              <a:t>error()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and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6" tooltip="logging.critical"/>
              </a:rPr>
              <a:t>critical()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 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9C7087-210D-9304-F714-AE2D5858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978160"/>
              </p:ext>
            </p:extLst>
          </p:nvPr>
        </p:nvGraphicFramePr>
        <p:xfrm>
          <a:off x="240196" y="1474941"/>
          <a:ext cx="10889974" cy="4517442"/>
        </p:xfrm>
        <a:graphic>
          <a:graphicData uri="http://schemas.openxmlformats.org/drawingml/2006/table">
            <a:tbl>
              <a:tblPr/>
              <a:tblGrid>
                <a:gridCol w="5444987">
                  <a:extLst>
                    <a:ext uri="{9D8B030D-6E8A-4147-A177-3AD203B41FA5}">
                      <a16:colId xmlns:a16="http://schemas.microsoft.com/office/drawing/2014/main" val="1637908635"/>
                    </a:ext>
                  </a:extLst>
                </a:gridCol>
                <a:gridCol w="5444987">
                  <a:extLst>
                    <a:ext uri="{9D8B030D-6E8A-4147-A177-3AD203B41FA5}">
                      <a16:colId xmlns:a16="http://schemas.microsoft.com/office/drawing/2014/main" val="1645579487"/>
                    </a:ext>
                  </a:extLst>
                </a:gridCol>
              </a:tblGrid>
              <a:tr h="859669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Task you want to perform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The best tool for the task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339510"/>
                  </a:ext>
                </a:extLst>
              </a:tr>
              <a:tr h="1505814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Display console output for ordinary usage of a command line script or program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7" tooltip="print"/>
                        </a:rPr>
                        <a:t>print()</a:t>
                      </a:r>
                      <a:endParaRPr lang="en-IN" sz="2400">
                        <a:effectLst/>
                      </a:endParaRP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18039"/>
                  </a:ext>
                </a:extLst>
              </a:tr>
              <a:tr h="2151959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Report events that occur during normal operation of a program (e.g. for status monitoring or fault investigation)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3" tooltip="logging.info"/>
                        </a:rPr>
                        <a:t>logging.info()</a:t>
                      </a:r>
                      <a:r>
                        <a:rPr lang="en-IN" sz="2400" dirty="0">
                          <a:effectLst/>
                        </a:rPr>
                        <a:t> (or </a:t>
                      </a:r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2" tooltip="logging.debug"/>
                        </a:rPr>
                        <a:t>logging.debug()</a:t>
                      </a:r>
                      <a:r>
                        <a:rPr lang="en-IN" sz="2400" dirty="0">
                          <a:effectLst/>
                        </a:rPr>
                        <a:t> for very detailed output for diagnostic purposes)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43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2D8CCB-B0BA-3465-6B59-26BAF5D38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92275"/>
              </p:ext>
            </p:extLst>
          </p:nvPr>
        </p:nvGraphicFramePr>
        <p:xfrm>
          <a:off x="838200" y="1085094"/>
          <a:ext cx="10889974" cy="5275297"/>
        </p:xfrm>
        <a:graphic>
          <a:graphicData uri="http://schemas.openxmlformats.org/drawingml/2006/table">
            <a:tbl>
              <a:tblPr/>
              <a:tblGrid>
                <a:gridCol w="5444987">
                  <a:extLst>
                    <a:ext uri="{9D8B030D-6E8A-4147-A177-3AD203B41FA5}">
                      <a16:colId xmlns:a16="http://schemas.microsoft.com/office/drawing/2014/main" val="2845440261"/>
                    </a:ext>
                  </a:extLst>
                </a:gridCol>
                <a:gridCol w="5444987">
                  <a:extLst>
                    <a:ext uri="{9D8B030D-6E8A-4147-A177-3AD203B41FA5}">
                      <a16:colId xmlns:a16="http://schemas.microsoft.com/office/drawing/2014/main" val="3085483436"/>
                    </a:ext>
                  </a:extLst>
                </a:gridCol>
              </a:tblGrid>
              <a:tr h="2768552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Issue a warning regarding a particular runtime event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2" tooltip="warnings.warn"/>
                        </a:rPr>
                        <a:t>warnings.warn()</a:t>
                      </a:r>
                      <a:r>
                        <a:rPr lang="en-IN" sz="2400" dirty="0">
                          <a:effectLst/>
                        </a:rPr>
                        <a:t> in library code if the issue is avoidable and the client application should be modified to eliminate the warning</a:t>
                      </a:r>
                    </a:p>
                    <a:p>
                      <a:pPr algn="l"/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3" tooltip="logging.warning"/>
                        </a:rPr>
                        <a:t>logging.warning()</a:t>
                      </a:r>
                      <a:r>
                        <a:rPr lang="en-IN" sz="2400" dirty="0">
                          <a:effectLst/>
                        </a:rPr>
                        <a:t> if there is nothing the client application can do about the situation, but the event should still be noted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04132"/>
                  </a:ext>
                </a:extLst>
              </a:tr>
              <a:tr h="581861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Report an error regarding a particular runtime event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Raise an exception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86323"/>
                  </a:ext>
                </a:extLst>
              </a:tr>
              <a:tr h="1456537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Report suppression of an error without raising an exception (e.g. error handler in a long-running server process)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4" tooltip="logging.error"/>
                        </a:rPr>
                        <a:t>logging.error()</a:t>
                      </a:r>
                      <a:r>
                        <a:rPr lang="en-IN" sz="2400" dirty="0">
                          <a:effectLst/>
                        </a:rPr>
                        <a:t>, </a:t>
                      </a:r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5" tooltip="logging.exception"/>
                        </a:rPr>
                        <a:t>logging.exception()</a:t>
                      </a:r>
                      <a:r>
                        <a:rPr lang="en-IN" sz="2400" dirty="0">
                          <a:effectLst/>
                        </a:rPr>
                        <a:t> or </a:t>
                      </a:r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6" tooltip="logging.critical"/>
                        </a:rPr>
                        <a:t>logging.critical()</a:t>
                      </a:r>
                      <a:r>
                        <a:rPr lang="en-IN" sz="2400" dirty="0">
                          <a:effectLst/>
                        </a:rPr>
                        <a:t> as appropriate for the specific error and application domain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682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73425E-F062-EACE-AD23-979F0B4E8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625835"/>
              </p:ext>
            </p:extLst>
          </p:nvPr>
        </p:nvGraphicFramePr>
        <p:xfrm>
          <a:off x="838200" y="225425"/>
          <a:ext cx="10889974" cy="859669"/>
        </p:xfrm>
        <a:graphic>
          <a:graphicData uri="http://schemas.openxmlformats.org/drawingml/2006/table">
            <a:tbl>
              <a:tblPr/>
              <a:tblGrid>
                <a:gridCol w="5444987">
                  <a:extLst>
                    <a:ext uri="{9D8B030D-6E8A-4147-A177-3AD203B41FA5}">
                      <a16:colId xmlns:a16="http://schemas.microsoft.com/office/drawing/2014/main" val="3253835158"/>
                    </a:ext>
                  </a:extLst>
                </a:gridCol>
                <a:gridCol w="5444987">
                  <a:extLst>
                    <a:ext uri="{9D8B030D-6E8A-4147-A177-3AD203B41FA5}">
                      <a16:colId xmlns:a16="http://schemas.microsoft.com/office/drawing/2014/main" val="176234693"/>
                    </a:ext>
                  </a:extLst>
                </a:gridCol>
              </a:tblGrid>
              <a:tr h="859669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Task you want to perform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The best tool for the task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08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7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DDBA-55BC-D88A-3C9F-F1F1C136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Level or severity of the events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7CB16E-3AFE-D685-0357-01968E39C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88464"/>
              </p:ext>
            </p:extLst>
          </p:nvPr>
        </p:nvGraphicFramePr>
        <p:xfrm>
          <a:off x="250371" y="1175658"/>
          <a:ext cx="11103430" cy="5486399"/>
        </p:xfrm>
        <a:graphic>
          <a:graphicData uri="http://schemas.openxmlformats.org/drawingml/2006/table">
            <a:tbl>
              <a:tblPr/>
              <a:tblGrid>
                <a:gridCol w="2122715">
                  <a:extLst>
                    <a:ext uri="{9D8B030D-6E8A-4147-A177-3AD203B41FA5}">
                      <a16:colId xmlns:a16="http://schemas.microsoft.com/office/drawing/2014/main" val="2507241015"/>
                    </a:ext>
                  </a:extLst>
                </a:gridCol>
                <a:gridCol w="8980715">
                  <a:extLst>
                    <a:ext uri="{9D8B030D-6E8A-4147-A177-3AD203B41FA5}">
                      <a16:colId xmlns:a16="http://schemas.microsoft.com/office/drawing/2014/main" val="561972894"/>
                    </a:ext>
                  </a:extLst>
                </a:gridCol>
              </a:tblGrid>
              <a:tr h="1008262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Level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When it’s used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12344"/>
                  </a:ext>
                </a:extLst>
              </a:tr>
              <a:tr h="82492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DEBUG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Detailed information, typically of interest only when diagnosing problems.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957238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INFO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Confirmation that things are working as expected.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63233"/>
                  </a:ext>
                </a:extLst>
              </a:tr>
              <a:tr h="1531994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WARNING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An indication that something unexpected happened, or indicative of some problem in the near future (e.g. ‘disk space low’). The software is still working as expected.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198061"/>
                  </a:ext>
                </a:extLst>
              </a:tr>
              <a:tr h="82492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ERROR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Due to a more serious problem, the software has not been able to perform some function.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5494"/>
                  </a:ext>
                </a:extLst>
              </a:tr>
              <a:tr h="82492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CRITICAL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A serious error, indicating that the program itself may be unable to continue running.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699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95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48DD-5110-F4B6-ADA3-ED072C99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78881-5DC5-C8E4-3E91-53DC17DDEDE4}"/>
              </a:ext>
            </a:extLst>
          </p:cNvPr>
          <p:cNvSpPr txBox="1"/>
          <p:nvPr/>
        </p:nvSpPr>
        <p:spPr>
          <a:xfrm>
            <a:off x="391887" y="2102507"/>
            <a:ext cx="119960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dirty="0">
                <a:solidFill>
                  <a:srgbClr val="008000"/>
                </a:solidFill>
                <a:effectLst/>
                <a:latin typeface="Lucida Grande" panose="020B0600040502020204" pitchFamily="34" charset="0"/>
              </a:rPr>
              <a:t>import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IN" sz="2400" b="1" i="0" dirty="0">
                <a:solidFill>
                  <a:srgbClr val="0000FF"/>
                </a:solidFill>
                <a:effectLst/>
                <a:latin typeface="Lucida Grande" panose="020B0600040502020204" pitchFamily="34" charset="0"/>
              </a:rPr>
              <a:t>logging</a:t>
            </a:r>
          </a:p>
          <a:p>
            <a:pPr algn="l"/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</a:p>
          <a:p>
            <a:pPr algn="l"/>
            <a:r>
              <a:rPr lang="en-IN" sz="2400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</a:t>
            </a:r>
            <a:r>
              <a:rPr lang="en-IN" sz="2400" b="0" i="0" dirty="0" err="1">
                <a:solidFill>
                  <a:srgbClr val="666666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warning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(</a:t>
            </a:r>
            <a:r>
              <a:rPr lang="en-IN" sz="2400" b="0" i="0" dirty="0">
                <a:solidFill>
                  <a:srgbClr val="BA2121"/>
                </a:solidFill>
                <a:effectLst/>
                <a:latin typeface="Lucida Grande" panose="020B0600040502020204" pitchFamily="34" charset="0"/>
              </a:rPr>
              <a:t>'Watch out!'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) </a:t>
            </a:r>
            <a:r>
              <a:rPr lang="en-IN" sz="2400" b="0" i="1" dirty="0">
                <a:solidFill>
                  <a:srgbClr val="3D7B7B"/>
                </a:solidFill>
                <a:effectLst/>
                <a:latin typeface="Lucida Grande" panose="020B0600040502020204" pitchFamily="34" charset="0"/>
              </a:rPr>
              <a:t># will print a message to the console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</a:p>
          <a:p>
            <a:pPr algn="l"/>
            <a:r>
              <a:rPr lang="en-IN" sz="2400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</a:t>
            </a:r>
            <a:r>
              <a:rPr lang="en-IN" sz="2400" b="0" i="0" dirty="0" err="1">
                <a:solidFill>
                  <a:srgbClr val="666666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info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(</a:t>
            </a:r>
            <a:r>
              <a:rPr lang="en-IN" sz="2400" b="0" i="0" dirty="0">
                <a:solidFill>
                  <a:srgbClr val="BA2121"/>
                </a:solidFill>
                <a:effectLst/>
                <a:latin typeface="Lucida Grande" panose="020B0600040502020204" pitchFamily="34" charset="0"/>
              </a:rPr>
              <a:t>'I told you so'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) </a:t>
            </a:r>
            <a:r>
              <a:rPr lang="en-IN" sz="2400" b="0" i="1" dirty="0">
                <a:solidFill>
                  <a:srgbClr val="3D7B7B"/>
                </a:solidFill>
                <a:effectLst/>
                <a:latin typeface="Lucida Grande" panose="020B0600040502020204" pitchFamily="34" charset="0"/>
              </a:rPr>
              <a:t># will not print anything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A3B5C-B2A9-BA4B-A318-E08B11DFEC1B}"/>
              </a:ext>
            </a:extLst>
          </p:cNvPr>
          <p:cNvSpPr txBox="1"/>
          <p:nvPr/>
        </p:nvSpPr>
        <p:spPr>
          <a:xfrm>
            <a:off x="593272" y="4909848"/>
            <a:ext cx="6193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Output: </a:t>
            </a:r>
          </a:p>
          <a:p>
            <a:r>
              <a:rPr lang="en-IN" sz="2400" dirty="0" err="1"/>
              <a:t>WARNING:root:Watch</a:t>
            </a:r>
            <a:r>
              <a:rPr lang="en-IN" sz="2400" dirty="0"/>
              <a:t> out!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4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6FBD-B779-9585-1F2C-D155D217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25639"/>
            <a:ext cx="10515600" cy="636361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 to a file</a:t>
            </a:r>
            <a:endParaRPr lang="en-US" dirty="0"/>
          </a:p>
        </p:txBody>
      </p:sp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8434EBE-731C-0BDE-5DDD-4CCE7C48F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080261"/>
            <a:ext cx="11045546" cy="2736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A4DD-6DF8-EB17-C6E8-C9D0A05E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094702"/>
            <a:ext cx="11119326" cy="20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FD25-A1F6-B498-E106-9702BC19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506" y="2211696"/>
            <a:ext cx="4648893" cy="73433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712C5D8-0BC5-FE51-02F9-14CC3661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3" y="150065"/>
            <a:ext cx="10994085" cy="6130774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98EF44C7-DD07-BAD3-62BB-0286CB58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79" y="3932914"/>
            <a:ext cx="7900622" cy="194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BCDD-53E4-665C-B4D0-79AB493B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754"/>
            <a:ext cx="12192000" cy="854075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Changing the format of displayed messages</a:t>
            </a:r>
            <a:endParaRPr lang="en-US" dirty="0"/>
          </a:p>
        </p:txBody>
      </p:sp>
      <p:pic>
        <p:nvPicPr>
          <p:cNvPr id="5" name="Picture 4" descr="A white card with red text&#10;&#10;Description automatically generated">
            <a:extLst>
              <a:ext uri="{FF2B5EF4-FFF2-40B4-BE49-F238E27FC236}">
                <a16:creationId xmlns:a16="http://schemas.microsoft.com/office/drawing/2014/main" id="{7347BA7E-B83D-F480-5C37-0F708146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17674"/>
            <a:ext cx="11644667" cy="2936274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6CC4873-6118-6635-78F0-5F156430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4602793"/>
            <a:ext cx="10378514" cy="18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1043</Words>
  <Application>Microsoft Office PowerPoint</Application>
  <PresentationFormat>Widescreen</PresentationFormat>
  <Paragraphs>110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Lucida Grande</vt:lpstr>
      <vt:lpstr>Office Theme</vt:lpstr>
      <vt:lpstr>Logging</vt:lpstr>
      <vt:lpstr>What is Logging</vt:lpstr>
      <vt:lpstr>Convenience Function</vt:lpstr>
      <vt:lpstr>PowerPoint Presentation</vt:lpstr>
      <vt:lpstr>Level or severity of the events</vt:lpstr>
      <vt:lpstr>Example</vt:lpstr>
      <vt:lpstr>Logging to a file</vt:lpstr>
      <vt:lpstr>Example</vt:lpstr>
      <vt:lpstr>Changing the format of displayed messages</vt:lpstr>
      <vt:lpstr>Date and time</vt:lpstr>
      <vt:lpstr>Date and time specific format</vt:lpstr>
      <vt:lpstr>Task to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logging works</vt:lpstr>
      <vt:lpstr>Loggers</vt:lpstr>
      <vt:lpstr>PowerPoint Presentation</vt:lpstr>
      <vt:lpstr>logger</vt:lpstr>
      <vt:lpstr>Configuration</vt:lpstr>
      <vt:lpstr>Configuaration</vt:lpstr>
      <vt:lpstr>Methods create log messages</vt:lpstr>
      <vt:lpstr>Log Message</vt:lpstr>
      <vt:lpstr>Logging Levels</vt:lpstr>
      <vt:lpstr>Handlers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Logging</dc:title>
  <dc:creator>Quality Scset</dc:creator>
  <cp:lastModifiedBy>HarshShah</cp:lastModifiedBy>
  <cp:revision>4</cp:revision>
  <dcterms:created xsi:type="dcterms:W3CDTF">2023-08-20T23:32:32Z</dcterms:created>
  <dcterms:modified xsi:type="dcterms:W3CDTF">2023-09-16T07:05:59Z</dcterms:modified>
</cp:coreProperties>
</file>